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2" r:id="rId14"/>
    <p:sldId id="269"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AF769C-38C4-4E4F-8DE1-E28221B0175A}" type="datetimeFigureOut">
              <a:rPr lang="fr-FR" smtClean="0"/>
              <a:pPr/>
              <a:t>17/03/2020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90AD7-9960-4DB3-948C-0FBF4095DD2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AF769C-38C4-4E4F-8DE1-E28221B0175A}" type="datetimeFigureOut">
              <a:rPr lang="fr-FR" smtClean="0"/>
              <a:pPr/>
              <a:t>17/03/2020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90AD7-9960-4DB3-948C-0FBF4095DD2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AF769C-38C4-4E4F-8DE1-E28221B0175A}" type="datetimeFigureOut">
              <a:rPr lang="fr-FR" smtClean="0"/>
              <a:pPr/>
              <a:t>17/03/2020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90AD7-9960-4DB3-948C-0FBF4095DD2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AF769C-38C4-4E4F-8DE1-E28221B0175A}" type="datetimeFigureOut">
              <a:rPr lang="fr-FR" smtClean="0"/>
              <a:pPr/>
              <a:t>17/03/2020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90AD7-9960-4DB3-948C-0FBF4095DD2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AF769C-38C4-4E4F-8DE1-E28221B0175A}" type="datetimeFigureOut">
              <a:rPr lang="fr-FR" smtClean="0"/>
              <a:pPr/>
              <a:t>17/03/2020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90AD7-9960-4DB3-948C-0FBF4095DD2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AF769C-38C4-4E4F-8DE1-E28221B0175A}" type="datetimeFigureOut">
              <a:rPr lang="fr-FR" smtClean="0"/>
              <a:pPr/>
              <a:t>17/03/2020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A90AD7-9960-4DB3-948C-0FBF4095DD2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AF769C-38C4-4E4F-8DE1-E28221B0175A}" type="datetimeFigureOut">
              <a:rPr lang="fr-FR" smtClean="0"/>
              <a:pPr/>
              <a:t>17/03/2020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A90AD7-9960-4DB3-948C-0FBF4095DD2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8AF769C-38C4-4E4F-8DE1-E28221B0175A}" type="datetimeFigureOut">
              <a:rPr lang="fr-FR" smtClean="0"/>
              <a:pPr/>
              <a:t>17/03/2020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A90AD7-9960-4DB3-948C-0FBF4095DD2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AF769C-38C4-4E4F-8DE1-E28221B0175A}" type="datetimeFigureOut">
              <a:rPr lang="fr-FR" smtClean="0"/>
              <a:pPr/>
              <a:t>17/03/2020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A90AD7-9960-4DB3-948C-0FBF4095DD2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AF769C-38C4-4E4F-8DE1-E28221B0175A}" type="datetimeFigureOut">
              <a:rPr lang="fr-FR" smtClean="0"/>
              <a:pPr/>
              <a:t>17/03/2020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A90AD7-9960-4DB3-948C-0FBF4095DD2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AF769C-38C4-4E4F-8DE1-E28221B0175A}" type="datetimeFigureOut">
              <a:rPr lang="fr-FR" smtClean="0"/>
              <a:pPr/>
              <a:t>17/03/2020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A90AD7-9960-4DB3-948C-0FBF4095DD2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F769C-38C4-4E4F-8DE1-E28221B0175A}" type="datetimeFigureOut">
              <a:rPr lang="fr-FR" smtClean="0"/>
              <a:pPr/>
              <a:t>17/03/2020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90AD7-9960-4DB3-948C-0FBF4095DD2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GKmTILlutM" TargetMode="External"/><Relationship Id="rId7" Type="http://schemas.openxmlformats.org/officeDocument/2006/relationships/image" Target="../media/image12.png"/><Relationship Id="rId2" Type="http://schemas.openxmlformats.org/officeDocument/2006/relationships/hyperlink" Target="https://www.youtube.com/watch?v=DJJ-6HHG0to" TargetMode="External"/><Relationship Id="rId1" Type="http://schemas.openxmlformats.org/officeDocument/2006/relationships/slideLayout" Target="../slideLayouts/slideLayout2.xml"/><Relationship Id="rId6" Type="http://schemas.openxmlformats.org/officeDocument/2006/relationships/hyperlink" Target="https://www.youtube.com/watch?v=_mtAo7bFmLQ" TargetMode="External"/><Relationship Id="rId5" Type="http://schemas.openxmlformats.org/officeDocument/2006/relationships/hyperlink" Target="https://www.youtube.com/watch?v=nF-RlZF3g1I&amp;t=7s" TargetMode="External"/><Relationship Id="rId4" Type="http://schemas.openxmlformats.org/officeDocument/2006/relationships/hyperlink" Target="https://www.youtube.com/watch?v=iDNyt-rcGW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5786" y="857232"/>
            <a:ext cx="7772400" cy="1470025"/>
          </a:xfrm>
        </p:spPr>
        <p:txBody>
          <a:bodyPr/>
          <a:lstStyle/>
          <a:p>
            <a:r>
              <a:rPr lang="fr-FR" b="1" dirty="0" smtClean="0">
                <a:solidFill>
                  <a:srgbClr val="FF0000"/>
                </a:solidFill>
              </a:rPr>
              <a:t>Les entités chimiques</a:t>
            </a:r>
            <a:endParaRPr lang="fr-FR" b="1" dirty="0">
              <a:solidFill>
                <a:srgbClr val="FF0000"/>
              </a:solidFill>
            </a:endParaRPr>
          </a:p>
        </p:txBody>
      </p:sp>
      <p:pic>
        <p:nvPicPr>
          <p:cNvPr id="3" name="Picture 2"/>
          <p:cNvPicPr>
            <a:picLocks noChangeAspect="1" noChangeArrowheads="1"/>
          </p:cNvPicPr>
          <p:nvPr/>
        </p:nvPicPr>
        <p:blipFill>
          <a:blip r:embed="rId2"/>
          <a:srcRect l="57292" t="13333" r="5729" b="39167"/>
          <a:stretch>
            <a:fillRect/>
          </a:stretch>
        </p:blipFill>
        <p:spPr bwMode="auto">
          <a:xfrm>
            <a:off x="1928794" y="2285992"/>
            <a:ext cx="5072098"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8"/>
          <p:cNvSpPr txBox="1">
            <a:spLocks/>
          </p:cNvSpPr>
          <p:nvPr/>
        </p:nvSpPr>
        <p:spPr>
          <a:xfrm>
            <a:off x="428596" y="571480"/>
            <a:ext cx="8229600" cy="3500462"/>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Pour faciliter</a:t>
            </a:r>
            <a:r>
              <a:rPr kumimoji="0" lang="fr-FR" sz="2400" b="0" i="0" u="none" strike="noStrike" kern="1200" cap="none" spc="0" normalizeH="0" noProof="0" dirty="0" smtClean="0">
                <a:ln>
                  <a:noFill/>
                </a:ln>
                <a:solidFill>
                  <a:schemeClr val="tx1"/>
                </a:solidFill>
                <a:effectLst/>
                <a:uLnTx/>
                <a:uFillTx/>
                <a:latin typeface="+mn-lt"/>
                <a:ea typeface="+mn-ea"/>
                <a:cs typeface="+mn-cs"/>
              </a:rPr>
              <a:t> l’écriture, on ne fait plus le schéma précédent mais on ne fait que noter les couche électroniques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400" dirty="0" smtClean="0"/>
              <a:t>Pour les 18 premiers atomes, les éléments peuvent comporter jusqu’à 18 électrons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400" dirty="0" smtClean="0">
                <a:solidFill>
                  <a:srgbClr val="FF0000"/>
                </a:solidFill>
              </a:rPr>
              <a:t>Les couche se nomment dans l’ordre: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2400" b="0" i="0" u="none" strike="noStrike" kern="1200" cap="none" spc="0" normalizeH="0" noProof="0" dirty="0" smtClean="0">
                <a:ln>
                  <a:noFill/>
                </a:ln>
                <a:solidFill>
                  <a:srgbClr val="FF0000"/>
                </a:solidFill>
                <a:effectLst/>
                <a:uLnTx/>
                <a:uFillTx/>
                <a:latin typeface="+mn-lt"/>
                <a:ea typeface="+mn-ea"/>
                <a:cs typeface="+mn-cs"/>
              </a:rPr>
              <a:t>1s et peut contenir 2 électrons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2400" b="0" i="0" u="none" strike="noStrike" kern="1200" cap="none" spc="0" normalizeH="0" noProof="0" dirty="0" smtClean="0">
                <a:ln>
                  <a:noFill/>
                </a:ln>
                <a:solidFill>
                  <a:srgbClr val="FF0000"/>
                </a:solidFill>
                <a:effectLst/>
                <a:uLnTx/>
                <a:uFillTx/>
                <a:latin typeface="+mn-lt"/>
                <a:ea typeface="+mn-ea"/>
                <a:cs typeface="+mn-cs"/>
              </a:rPr>
              <a:t>Ensuite vient la 2s qui peut contenir 2 électrons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fr-FR" sz="2400" dirty="0" smtClean="0">
                <a:solidFill>
                  <a:srgbClr val="FF0000"/>
                </a:solidFill>
              </a:rPr>
              <a:t>Après vient la 2p qui peut contenir 6 électrons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2400" b="0" i="0" u="none" strike="noStrike" kern="1200" cap="none" spc="0" normalizeH="0" noProof="0" dirty="0" smtClean="0">
                <a:ln>
                  <a:noFill/>
                </a:ln>
                <a:solidFill>
                  <a:srgbClr val="FF0000"/>
                </a:solidFill>
                <a:effectLst/>
                <a:uLnTx/>
                <a:uFillTx/>
                <a:latin typeface="+mn-lt"/>
                <a:ea typeface="+mn-ea"/>
                <a:cs typeface="+mn-cs"/>
              </a:rPr>
              <a:t>La 3 s qui peut contenir 2 électrons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fr-FR" sz="2400" dirty="0" smtClean="0">
                <a:solidFill>
                  <a:srgbClr val="FF0000"/>
                </a:solidFill>
              </a:rPr>
              <a:t>Et enfin la 3p qui peut contenir 6 électrons</a:t>
            </a:r>
            <a:endParaRPr kumimoji="0" lang="fr-FR" sz="2400" b="0" i="0" u="none" strike="noStrike" kern="1200" cap="none" spc="0" normalizeH="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a:ln>
                <a:noFill/>
              </a:ln>
              <a:effectLst/>
              <a:uLnTx/>
              <a:uFillTx/>
              <a:latin typeface="+mn-lt"/>
              <a:ea typeface="+mn-ea"/>
              <a:cs typeface="+mn-cs"/>
            </a:endParaRPr>
          </a:p>
        </p:txBody>
      </p:sp>
      <p:pic>
        <p:nvPicPr>
          <p:cNvPr id="3074" name="Picture 2"/>
          <p:cNvPicPr>
            <a:picLocks noChangeAspect="1" noChangeArrowheads="1"/>
          </p:cNvPicPr>
          <p:nvPr/>
        </p:nvPicPr>
        <p:blipFill>
          <a:blip r:embed="rId2"/>
          <a:srcRect l="45834" t="72084" r="38801" b="25416"/>
          <a:stretch>
            <a:fillRect/>
          </a:stretch>
        </p:blipFill>
        <p:spPr bwMode="auto">
          <a:xfrm>
            <a:off x="1214414" y="5214950"/>
            <a:ext cx="4917316" cy="500066"/>
          </a:xfrm>
          <a:prstGeom prst="rect">
            <a:avLst/>
          </a:prstGeom>
          <a:noFill/>
          <a:ln w="9525">
            <a:noFill/>
            <a:miter lim="800000"/>
            <a:headEnd/>
            <a:tailEnd/>
          </a:ln>
          <a:effectLst/>
        </p:spPr>
      </p:pic>
      <p:sp>
        <p:nvSpPr>
          <p:cNvPr id="4" name="Espace réservé du contenu 8"/>
          <p:cNvSpPr txBox="1">
            <a:spLocks/>
          </p:cNvSpPr>
          <p:nvPr/>
        </p:nvSpPr>
        <p:spPr>
          <a:xfrm>
            <a:off x="714348" y="4500570"/>
            <a:ext cx="4929222" cy="428628"/>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Notation conventionnelle des couches</a:t>
            </a:r>
            <a:endParaRPr kumimoji="0" lang="fr-FR" sz="2400" b="0" i="0" u="none" strike="noStrike" kern="1200" cap="none" spc="0" normalizeH="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a:ln>
                <a:noFill/>
              </a:ln>
              <a:effectLst/>
              <a:uLnTx/>
              <a:uFillTx/>
              <a:latin typeface="+mn-lt"/>
              <a:ea typeface="+mn-ea"/>
              <a:cs typeface="+mn-cs"/>
            </a:endParaRPr>
          </a:p>
        </p:txBody>
      </p:sp>
      <p:cxnSp>
        <p:nvCxnSpPr>
          <p:cNvPr id="6" name="Connecteur droit avec flèche 5"/>
          <p:cNvCxnSpPr/>
          <p:nvPr/>
        </p:nvCxnSpPr>
        <p:spPr>
          <a:xfrm rot="5400000">
            <a:off x="4429124" y="3929066"/>
            <a:ext cx="1500198" cy="121444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Ellipse 7"/>
          <p:cNvSpPr/>
          <p:nvPr/>
        </p:nvSpPr>
        <p:spPr>
          <a:xfrm>
            <a:off x="4143372" y="5143512"/>
            <a:ext cx="571504" cy="642942"/>
          </a:xfrm>
          <a:prstGeom prst="ellipse">
            <a:avLst/>
          </a:prstGeom>
          <a:solidFill>
            <a:srgbClr val="FF0000">
              <a:alpha val="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rot="10800000" flipV="1">
            <a:off x="5857884" y="4643446"/>
            <a:ext cx="785818" cy="64294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5572132" y="5143512"/>
            <a:ext cx="357190" cy="428628"/>
          </a:xfrm>
          <a:prstGeom prst="ellipse">
            <a:avLst/>
          </a:prstGeom>
          <a:solidFill>
            <a:srgbClr val="FF0000">
              <a:alpha val="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500694" y="3143248"/>
            <a:ext cx="1071570" cy="646331"/>
          </a:xfrm>
          <a:prstGeom prst="rect">
            <a:avLst/>
          </a:prstGeom>
          <a:noFill/>
          <a:ln w="38100">
            <a:solidFill>
              <a:schemeClr val="tx1"/>
            </a:solidFill>
          </a:ln>
        </p:spPr>
        <p:txBody>
          <a:bodyPr wrap="square" rtlCol="0">
            <a:spAutoFit/>
          </a:bodyPr>
          <a:lstStyle/>
          <a:p>
            <a:r>
              <a:rPr lang="fr-FR" dirty="0" smtClean="0"/>
              <a:t>Nom de la couche</a:t>
            </a:r>
            <a:endParaRPr lang="fr-FR" dirty="0"/>
          </a:p>
        </p:txBody>
      </p:sp>
      <p:sp>
        <p:nvSpPr>
          <p:cNvPr id="13" name="ZoneTexte 12"/>
          <p:cNvSpPr txBox="1"/>
          <p:nvPr/>
        </p:nvSpPr>
        <p:spPr>
          <a:xfrm>
            <a:off x="6643702" y="3857628"/>
            <a:ext cx="2143140" cy="923330"/>
          </a:xfrm>
          <a:prstGeom prst="rect">
            <a:avLst/>
          </a:prstGeom>
          <a:noFill/>
          <a:ln w="38100">
            <a:solidFill>
              <a:schemeClr val="tx1"/>
            </a:solidFill>
          </a:ln>
        </p:spPr>
        <p:txBody>
          <a:bodyPr wrap="square" rtlCol="0">
            <a:spAutoFit/>
          </a:bodyPr>
          <a:lstStyle/>
          <a:p>
            <a:r>
              <a:rPr lang="fr-FR" dirty="0" smtClean="0"/>
              <a:t>Nombre maximal d  ’atome sur la couche</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ortege electronique.jpg"/>
          <p:cNvPicPr>
            <a:picLocks noChangeAspect="1"/>
          </p:cNvPicPr>
          <p:nvPr/>
        </p:nvPicPr>
        <p:blipFill>
          <a:blip r:embed="rId2"/>
          <a:srcRect l="5589" t="27916" r="38826" b="63334"/>
          <a:stretch>
            <a:fillRect/>
          </a:stretch>
        </p:blipFill>
        <p:spPr>
          <a:xfrm>
            <a:off x="642910" y="714356"/>
            <a:ext cx="6929487" cy="1500198"/>
          </a:xfrm>
          <a:prstGeom prst="rect">
            <a:avLst/>
          </a:prstGeom>
        </p:spPr>
      </p:pic>
      <p:cxnSp>
        <p:nvCxnSpPr>
          <p:cNvPr id="4" name="Connecteur droit avec flèche 3"/>
          <p:cNvCxnSpPr/>
          <p:nvPr/>
        </p:nvCxnSpPr>
        <p:spPr>
          <a:xfrm rot="16200000" flipV="1">
            <a:off x="6215074" y="2786058"/>
            <a:ext cx="3071834" cy="64294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Ellipse 4"/>
          <p:cNvSpPr/>
          <p:nvPr/>
        </p:nvSpPr>
        <p:spPr>
          <a:xfrm>
            <a:off x="5857884" y="1285860"/>
            <a:ext cx="1643074" cy="357190"/>
          </a:xfrm>
          <a:prstGeom prst="ellipse">
            <a:avLst/>
          </a:prstGeom>
          <a:solidFill>
            <a:srgbClr val="FF0000">
              <a:alpha val="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500826" y="4643446"/>
            <a:ext cx="2143140" cy="923330"/>
          </a:xfrm>
          <a:prstGeom prst="rect">
            <a:avLst/>
          </a:prstGeom>
          <a:noFill/>
          <a:ln w="38100">
            <a:solidFill>
              <a:schemeClr val="tx1"/>
            </a:solidFill>
          </a:ln>
        </p:spPr>
        <p:txBody>
          <a:bodyPr wrap="square" rtlCol="0">
            <a:spAutoFit/>
          </a:bodyPr>
          <a:lstStyle/>
          <a:p>
            <a:r>
              <a:rPr lang="fr-FR" dirty="0" smtClean="0"/>
              <a:t>Couche ou les n des couche s et p sont les plus grands</a:t>
            </a:r>
            <a:endParaRPr lang="fr-FR" dirty="0"/>
          </a:p>
        </p:txBody>
      </p:sp>
      <p:cxnSp>
        <p:nvCxnSpPr>
          <p:cNvPr id="9" name="Connecteur droit avec flèche 8"/>
          <p:cNvCxnSpPr/>
          <p:nvPr/>
        </p:nvCxnSpPr>
        <p:spPr>
          <a:xfrm rot="5400000" flipH="1" flipV="1">
            <a:off x="4536281" y="2321711"/>
            <a:ext cx="3000396" cy="22145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5857884" y="1571612"/>
            <a:ext cx="1643074" cy="35719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929058" y="4929198"/>
            <a:ext cx="2143140" cy="369332"/>
          </a:xfrm>
          <a:prstGeom prst="rect">
            <a:avLst/>
          </a:prstGeom>
          <a:noFill/>
          <a:ln w="38100">
            <a:solidFill>
              <a:schemeClr val="tx1"/>
            </a:solidFill>
          </a:ln>
        </p:spPr>
        <p:txBody>
          <a:bodyPr wrap="square" rtlCol="0">
            <a:spAutoFit/>
          </a:bodyPr>
          <a:lstStyle/>
          <a:p>
            <a:r>
              <a:rPr lang="fr-FR" dirty="0" smtClean="0"/>
              <a:t>Electrons de valence</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8"/>
          <p:cNvSpPr txBox="1">
            <a:spLocks/>
          </p:cNvSpPr>
          <p:nvPr/>
        </p:nvSpPr>
        <p:spPr>
          <a:xfrm>
            <a:off x="428596" y="571480"/>
            <a:ext cx="8229600" cy="242889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effectLst/>
                <a:uLnTx/>
                <a:uFillTx/>
                <a:latin typeface="+mn-lt"/>
                <a:ea typeface="+mn-ea"/>
                <a:cs typeface="+mn-cs"/>
              </a:rPr>
              <a:t>La</a:t>
            </a:r>
            <a:r>
              <a:rPr kumimoji="0" lang="fr-FR" sz="2000" b="0" i="0" u="none" strike="noStrike" kern="1200" cap="none" spc="0" normalizeH="0" noProof="0" dirty="0" smtClean="0">
                <a:ln>
                  <a:noFill/>
                </a:ln>
                <a:effectLst/>
                <a:uLnTx/>
                <a:uFillTx/>
                <a:latin typeface="+mn-lt"/>
                <a:ea typeface="+mn-ea"/>
                <a:cs typeface="+mn-cs"/>
              </a:rPr>
              <a:t> configuration électronique d’un atome dans son état fondamental (pas excité) permet de déterminer sa position dans le tableau périodique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baseline="0" dirty="0" smtClean="0"/>
              <a:t>La valeur de n des électrons de valence détermine la ligne dans laquelle se situe l’atome. Cette valeur correspond au numéro de la ligne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noProof="0" dirty="0" smtClean="0">
                <a:ln>
                  <a:noFill/>
                </a:ln>
                <a:effectLst/>
                <a:uLnTx/>
                <a:uFillTx/>
                <a:latin typeface="+mn-lt"/>
                <a:ea typeface="+mn-ea"/>
                <a:cs typeface="+mn-cs"/>
              </a:rPr>
              <a:t>Le nombre d’électrons de valence détermine la colonne dans laquelle se situe l’atome. Ce nombre correspond au chiffre des unités du numéro de la colonne</a:t>
            </a:r>
            <a:endParaRPr kumimoji="0" lang="fr-FR" sz="2000" b="0" i="0" u="none" strike="noStrike" kern="1200" cap="none" spc="0" normalizeH="0" baseline="0" noProof="0" dirty="0">
              <a:ln>
                <a:noFill/>
              </a:ln>
              <a:effectLst/>
              <a:uLnTx/>
              <a:uFillTx/>
              <a:latin typeface="+mn-lt"/>
              <a:ea typeface="+mn-ea"/>
              <a:cs typeface="+mn-cs"/>
            </a:endParaRPr>
          </a:p>
        </p:txBody>
      </p:sp>
      <p:pic>
        <p:nvPicPr>
          <p:cNvPr id="4" name="Image 3" descr="Cortege electronique.jpg"/>
          <p:cNvPicPr>
            <a:picLocks noChangeAspect="1"/>
          </p:cNvPicPr>
          <p:nvPr/>
        </p:nvPicPr>
        <p:blipFill>
          <a:blip r:embed="rId2"/>
          <a:srcRect l="5589" t="27916" r="38826" b="63334"/>
          <a:stretch>
            <a:fillRect/>
          </a:stretch>
        </p:blipFill>
        <p:spPr>
          <a:xfrm>
            <a:off x="857224" y="3286124"/>
            <a:ext cx="6929487" cy="1500198"/>
          </a:xfrm>
          <a:prstGeom prst="rect">
            <a:avLst/>
          </a:prstGeom>
        </p:spPr>
      </p:pic>
      <p:sp>
        <p:nvSpPr>
          <p:cNvPr id="5" name="Ellipse 4"/>
          <p:cNvSpPr/>
          <p:nvPr/>
        </p:nvSpPr>
        <p:spPr>
          <a:xfrm>
            <a:off x="6072198" y="3857628"/>
            <a:ext cx="1643074" cy="357190"/>
          </a:xfrm>
          <a:prstGeom prst="ellipse">
            <a:avLst/>
          </a:prstGeom>
          <a:solidFill>
            <a:srgbClr val="FF0000">
              <a:alpha val="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6072198" y="4214818"/>
            <a:ext cx="1643074" cy="35719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a:endCxn id="5" idx="6"/>
          </p:cNvCxnSpPr>
          <p:nvPr/>
        </p:nvCxnSpPr>
        <p:spPr>
          <a:xfrm rot="16200000" flipV="1">
            <a:off x="7554537" y="4196959"/>
            <a:ext cx="964413" cy="64294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643702" y="5000636"/>
            <a:ext cx="2143140" cy="646331"/>
          </a:xfrm>
          <a:prstGeom prst="rect">
            <a:avLst/>
          </a:prstGeom>
          <a:noFill/>
          <a:ln w="38100">
            <a:solidFill>
              <a:schemeClr val="tx1"/>
            </a:solidFill>
          </a:ln>
        </p:spPr>
        <p:txBody>
          <a:bodyPr wrap="square" rtlCol="0">
            <a:spAutoFit/>
          </a:bodyPr>
          <a:lstStyle/>
          <a:p>
            <a:r>
              <a:rPr lang="fr-FR" dirty="0" smtClean="0"/>
              <a:t>3 </a:t>
            </a:r>
            <a:r>
              <a:rPr lang="fr-FR" dirty="0" err="1" smtClean="0"/>
              <a:t>eme</a:t>
            </a:r>
            <a:r>
              <a:rPr lang="fr-FR" dirty="0" smtClean="0"/>
              <a:t> ligne du tableau </a:t>
            </a:r>
            <a:r>
              <a:rPr lang="fr-FR" dirty="0" err="1" smtClean="0"/>
              <a:t>periodique</a:t>
            </a:r>
            <a:endParaRPr lang="fr-FR" dirty="0"/>
          </a:p>
        </p:txBody>
      </p:sp>
      <p:cxnSp>
        <p:nvCxnSpPr>
          <p:cNvPr id="12" name="Connecteur droit avec flèche 11"/>
          <p:cNvCxnSpPr/>
          <p:nvPr/>
        </p:nvCxnSpPr>
        <p:spPr>
          <a:xfrm flipV="1">
            <a:off x="4000496" y="4572008"/>
            <a:ext cx="2643206" cy="12858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000364" y="5857892"/>
            <a:ext cx="2143140" cy="646331"/>
          </a:xfrm>
          <a:prstGeom prst="rect">
            <a:avLst/>
          </a:prstGeom>
          <a:noFill/>
          <a:ln w="38100">
            <a:solidFill>
              <a:schemeClr val="tx1"/>
            </a:solidFill>
          </a:ln>
        </p:spPr>
        <p:txBody>
          <a:bodyPr wrap="square" rtlCol="0">
            <a:spAutoFit/>
          </a:bodyPr>
          <a:lstStyle/>
          <a:p>
            <a:r>
              <a:rPr lang="fr-FR" dirty="0" smtClean="0"/>
              <a:t>3+2=5 donc 5eme colonne</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85852" y="285729"/>
            <a:ext cx="6786578" cy="4524315"/>
          </a:xfrm>
          <a:prstGeom prst="rect">
            <a:avLst/>
          </a:prstGeom>
        </p:spPr>
        <p:txBody>
          <a:bodyPr wrap="square">
            <a:spAutoFit/>
          </a:bodyPr>
          <a:lstStyle/>
          <a:p>
            <a:r>
              <a:rPr lang="fr-FR" sz="1600" dirty="0" smtClean="0">
                <a:hlinkClick r:id="rId2"/>
              </a:rPr>
              <a:t>https://</a:t>
            </a:r>
            <a:r>
              <a:rPr lang="fr-FR" sz="1600" dirty="0" smtClean="0">
                <a:hlinkClick r:id="rId2"/>
              </a:rPr>
              <a:t>www.youtube.com/watch?v=DJJ-6HHG0to</a:t>
            </a:r>
            <a:endParaRPr lang="fr-FR" sz="1600" dirty="0" smtClean="0"/>
          </a:p>
          <a:p>
            <a:endParaRPr lang="fr-FR" sz="1600" dirty="0" smtClean="0"/>
          </a:p>
          <a:p>
            <a:r>
              <a:rPr lang="fr-FR" sz="1600" dirty="0" smtClean="0">
                <a:hlinkClick r:id="rId3"/>
              </a:rPr>
              <a:t>https://</a:t>
            </a:r>
            <a:r>
              <a:rPr lang="fr-FR" sz="1600" dirty="0" smtClean="0">
                <a:hlinkClick r:id="rId3"/>
              </a:rPr>
              <a:t>www.youtube.com/watch?v=KGKmTILlutM</a:t>
            </a:r>
            <a:endParaRPr lang="fr-FR" sz="1600" dirty="0" smtClean="0"/>
          </a:p>
          <a:p>
            <a:endParaRPr lang="fr-FR" sz="1600" dirty="0" smtClean="0"/>
          </a:p>
          <a:p>
            <a:r>
              <a:rPr lang="fr-FR" sz="1600" dirty="0" smtClean="0">
                <a:hlinkClick r:id="rId4"/>
              </a:rPr>
              <a:t>https://</a:t>
            </a:r>
            <a:r>
              <a:rPr lang="fr-FR" sz="1600" dirty="0" smtClean="0">
                <a:hlinkClick r:id="rId4"/>
              </a:rPr>
              <a:t>www.youtube.com/watch?v=iDNyt-rcGWY</a:t>
            </a:r>
            <a:endParaRPr lang="fr-FR" sz="1600" dirty="0" smtClean="0"/>
          </a:p>
          <a:p>
            <a:endParaRPr lang="fr-FR" sz="1600" dirty="0" smtClean="0"/>
          </a:p>
          <a:p>
            <a:r>
              <a:rPr lang="fr-FR" sz="1600" dirty="0" smtClean="0">
                <a:hlinkClick r:id="rId5"/>
              </a:rPr>
              <a:t>https://</a:t>
            </a:r>
            <a:r>
              <a:rPr lang="fr-FR" sz="1600" dirty="0" smtClean="0">
                <a:hlinkClick r:id="rId5"/>
              </a:rPr>
              <a:t>www.youtube.com/watch?v=nF-RlZF3g1I&amp;t=7s</a:t>
            </a:r>
            <a:endParaRPr lang="fr-FR" sz="1600" dirty="0" smtClean="0"/>
          </a:p>
          <a:p>
            <a:endParaRPr lang="fr-FR" sz="1600" dirty="0" smtClean="0"/>
          </a:p>
          <a:p>
            <a:r>
              <a:rPr lang="fr-FR" sz="1600" dirty="0" smtClean="0">
                <a:hlinkClick r:id="rId6"/>
              </a:rPr>
              <a:t>https://www.youtube.com/watch?v=_mtAo7bFmLQ</a:t>
            </a:r>
            <a:endParaRPr lang="fr-FR" sz="1600"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7" name="Picture 2"/>
          <p:cNvPicPr>
            <a:picLocks noChangeAspect="1" noChangeArrowheads="1"/>
          </p:cNvPicPr>
          <p:nvPr/>
        </p:nvPicPr>
        <p:blipFill>
          <a:blip r:embed="rId7"/>
          <a:srcRect l="35937" t="31667" r="18229" b="38333"/>
          <a:stretch>
            <a:fillRect/>
          </a:stretch>
        </p:blipFill>
        <p:spPr bwMode="auto">
          <a:xfrm>
            <a:off x="1142976" y="4071942"/>
            <a:ext cx="6286544" cy="257176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285728"/>
            <a:ext cx="7772400" cy="1470025"/>
          </a:xfrm>
        </p:spPr>
        <p:txBody>
          <a:bodyPr/>
          <a:lstStyle/>
          <a:p>
            <a:pPr algn="l"/>
            <a:r>
              <a:rPr lang="fr-FR" b="1" dirty="0" smtClean="0">
                <a:solidFill>
                  <a:srgbClr val="FF0000"/>
                </a:solidFill>
              </a:rPr>
              <a:t>I/ De l’espèce chimique à l’entité     	chimique</a:t>
            </a:r>
            <a:endParaRPr lang="fr-FR" b="1" dirty="0">
              <a:solidFill>
                <a:srgbClr val="FF0000"/>
              </a:solidFill>
            </a:endParaRPr>
          </a:p>
        </p:txBody>
      </p:sp>
      <p:sp>
        <p:nvSpPr>
          <p:cNvPr id="4" name="Titre 1"/>
          <p:cNvSpPr txBox="1">
            <a:spLocks/>
          </p:cNvSpPr>
          <p:nvPr/>
        </p:nvSpPr>
        <p:spPr>
          <a:xfrm>
            <a:off x="571472" y="1714488"/>
            <a:ext cx="7772400" cy="8572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00B050"/>
                </a:solidFill>
                <a:effectLst/>
                <a:uLnTx/>
                <a:uFillTx/>
                <a:latin typeface="+mj-lt"/>
                <a:ea typeface="+mj-ea"/>
                <a:cs typeface="+mj-cs"/>
              </a:rPr>
              <a:t>1)</a:t>
            </a:r>
            <a:r>
              <a:rPr kumimoji="0" lang="fr-FR" sz="2400" b="1" i="0" u="none" strike="noStrike" kern="1200" cap="none" spc="0" normalizeH="0" noProof="0" dirty="0" smtClean="0">
                <a:ln>
                  <a:noFill/>
                </a:ln>
                <a:solidFill>
                  <a:srgbClr val="00B050"/>
                </a:solidFill>
                <a:effectLst/>
                <a:uLnTx/>
                <a:uFillTx/>
                <a:latin typeface="+mj-lt"/>
                <a:ea typeface="+mj-ea"/>
                <a:cs typeface="+mj-cs"/>
              </a:rPr>
              <a:t> La matière à l’échelle macroscopique et microscopique</a:t>
            </a:r>
            <a:endParaRPr kumimoji="0" lang="fr-FR" sz="24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8" name="Titre 1"/>
          <p:cNvSpPr txBox="1">
            <a:spLocks/>
          </p:cNvSpPr>
          <p:nvPr/>
        </p:nvSpPr>
        <p:spPr>
          <a:xfrm>
            <a:off x="285720" y="2643182"/>
            <a:ext cx="7772400" cy="1285884"/>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fr-FR" sz="2400" i="0" u="none" strike="noStrike" kern="1200" cap="none" spc="0" normalizeH="0" baseline="0" noProof="0" dirty="0" smtClean="0">
                <a:ln>
                  <a:noFill/>
                </a:ln>
                <a:solidFill>
                  <a:srgbClr val="FF0000"/>
                </a:solidFill>
                <a:effectLst/>
                <a:uLnTx/>
                <a:uFillTx/>
                <a:latin typeface="+mj-lt"/>
                <a:ea typeface="+mj-ea"/>
                <a:cs typeface="+mj-cs"/>
              </a:rPr>
              <a:t>Une</a:t>
            </a:r>
            <a:r>
              <a:rPr kumimoji="0" lang="fr-FR" sz="2400" i="0" u="none" strike="noStrike" kern="1200" cap="none" spc="0" normalizeH="0" noProof="0" dirty="0" smtClean="0">
                <a:ln>
                  <a:noFill/>
                </a:ln>
                <a:solidFill>
                  <a:srgbClr val="FF0000"/>
                </a:solidFill>
                <a:effectLst/>
                <a:uLnTx/>
                <a:uFillTx/>
                <a:latin typeface="+mj-lt"/>
                <a:ea typeface="+mj-ea"/>
                <a:cs typeface="+mj-cs"/>
              </a:rPr>
              <a:t> espèce chimique est constitués d’entités chimiques</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fr-FR" sz="2400" i="0" u="none" strike="noStrike" kern="1200" cap="none" spc="0" normalizeH="0" noProof="0" dirty="0" smtClean="0">
              <a:ln>
                <a:noFill/>
              </a:ln>
              <a:solidFill>
                <a:srgbClr val="FF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fr-FR" sz="2400" baseline="0" dirty="0" smtClean="0">
                <a:latin typeface="+mj-lt"/>
                <a:ea typeface="+mj-ea"/>
                <a:cs typeface="+mj-cs"/>
              </a:rPr>
              <a:t>Par exemple le</a:t>
            </a:r>
            <a:r>
              <a:rPr lang="fr-FR" sz="2400" dirty="0" smtClean="0">
                <a:latin typeface="+mj-lt"/>
                <a:ea typeface="+mj-ea"/>
                <a:cs typeface="+mj-cs"/>
              </a:rPr>
              <a:t> dioxyde de carbone est une espèce chimique composée de 3 entités chimiques, les atomes</a:t>
            </a:r>
            <a:endParaRPr kumimoji="0" lang="fr-FR" sz="2400" i="0" u="none" strike="noStrike" kern="1200" cap="none" spc="0" normalizeH="0" baseline="0" noProof="0" dirty="0" smtClean="0">
              <a:ln>
                <a:noFill/>
              </a:ln>
              <a:effectLst/>
              <a:uLnTx/>
              <a:uFillTx/>
              <a:latin typeface="+mj-lt"/>
              <a:ea typeface="+mj-ea"/>
              <a:cs typeface="+mj-cs"/>
            </a:endParaRPr>
          </a:p>
        </p:txBody>
      </p:sp>
      <p:pic>
        <p:nvPicPr>
          <p:cNvPr id="3" name="Picture 2"/>
          <p:cNvPicPr>
            <a:picLocks noChangeAspect="1" noChangeArrowheads="1"/>
          </p:cNvPicPr>
          <p:nvPr/>
        </p:nvPicPr>
        <p:blipFill>
          <a:blip r:embed="rId2"/>
          <a:srcRect l="63542" t="19166" r="8333" b="60834"/>
          <a:stretch>
            <a:fillRect/>
          </a:stretch>
        </p:blipFill>
        <p:spPr bwMode="auto">
          <a:xfrm>
            <a:off x="3214678" y="4286256"/>
            <a:ext cx="3857652" cy="1714512"/>
          </a:xfrm>
          <a:prstGeom prst="rect">
            <a:avLst/>
          </a:prstGeom>
          <a:noFill/>
          <a:ln w="9525">
            <a:noFill/>
            <a:miter lim="800000"/>
            <a:headEnd/>
            <a:tailEnd/>
          </a:ln>
          <a:effectLst/>
        </p:spPr>
      </p:pic>
      <p:sp>
        <p:nvSpPr>
          <p:cNvPr id="9" name="Ellipse 8"/>
          <p:cNvSpPr/>
          <p:nvPr/>
        </p:nvSpPr>
        <p:spPr>
          <a:xfrm>
            <a:off x="2857488" y="4000504"/>
            <a:ext cx="4357718" cy="2286016"/>
          </a:xfrm>
          <a:prstGeom prst="ellipse">
            <a:avLst/>
          </a:prstGeom>
          <a:solidFill>
            <a:srgbClr val="00B05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1857356" y="5143512"/>
            <a:ext cx="1000132" cy="15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14348" y="4714884"/>
            <a:ext cx="1143008" cy="646331"/>
          </a:xfrm>
          <a:prstGeom prst="rect">
            <a:avLst/>
          </a:prstGeom>
          <a:noFill/>
        </p:spPr>
        <p:txBody>
          <a:bodyPr wrap="square" rtlCol="0">
            <a:spAutoFit/>
          </a:bodyPr>
          <a:lstStyle/>
          <a:p>
            <a:r>
              <a:rPr lang="fr-FR" dirty="0" smtClean="0"/>
              <a:t>Espèce chimique</a:t>
            </a:r>
            <a:endParaRPr lang="fr-FR" dirty="0"/>
          </a:p>
        </p:txBody>
      </p:sp>
      <p:cxnSp>
        <p:nvCxnSpPr>
          <p:cNvPr id="15" name="Connecteur droit 14"/>
          <p:cNvCxnSpPr/>
          <p:nvPr/>
        </p:nvCxnSpPr>
        <p:spPr>
          <a:xfrm flipV="1">
            <a:off x="4000496" y="4000504"/>
            <a:ext cx="2857520" cy="571504"/>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4929190" y="4000504"/>
            <a:ext cx="1928826" cy="928694"/>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flipH="1" flipV="1">
            <a:off x="5857868" y="4429116"/>
            <a:ext cx="1357322" cy="50009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786578" y="3714752"/>
            <a:ext cx="1143008" cy="646331"/>
          </a:xfrm>
          <a:prstGeom prst="rect">
            <a:avLst/>
          </a:prstGeom>
          <a:noFill/>
        </p:spPr>
        <p:txBody>
          <a:bodyPr wrap="square" rtlCol="0">
            <a:spAutoFit/>
          </a:bodyPr>
          <a:lstStyle/>
          <a:p>
            <a:r>
              <a:rPr lang="fr-FR" dirty="0" smtClean="0"/>
              <a:t>Entité chimique</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00034" y="500043"/>
            <a:ext cx="8229600" cy="2571768"/>
          </a:xfrm>
        </p:spPr>
        <p:txBody>
          <a:bodyPr/>
          <a:lstStyle/>
          <a:p>
            <a:r>
              <a:rPr lang="fr-FR" sz="2800" dirty="0" smtClean="0">
                <a:solidFill>
                  <a:srgbClr val="FF0000"/>
                </a:solidFill>
              </a:rPr>
              <a:t>Un atome </a:t>
            </a:r>
            <a:r>
              <a:rPr lang="fr-FR" sz="2800" dirty="0" smtClean="0"/>
              <a:t>est une entité électriquement </a:t>
            </a:r>
            <a:r>
              <a:rPr lang="fr-FR" sz="2800" dirty="0" smtClean="0">
                <a:solidFill>
                  <a:srgbClr val="FF0000"/>
                </a:solidFill>
              </a:rPr>
              <a:t>neutre</a:t>
            </a:r>
            <a:r>
              <a:rPr lang="fr-FR" sz="2800" dirty="0" smtClean="0"/>
              <a:t> et </a:t>
            </a:r>
            <a:r>
              <a:rPr lang="fr-FR" sz="2800" dirty="0" smtClean="0">
                <a:solidFill>
                  <a:srgbClr val="FF0000"/>
                </a:solidFill>
              </a:rPr>
              <a:t>une molécule </a:t>
            </a:r>
            <a:r>
              <a:rPr lang="fr-FR" sz="2800" dirty="0" smtClean="0"/>
              <a:t>est un </a:t>
            </a:r>
            <a:r>
              <a:rPr lang="fr-FR" sz="2800" dirty="0" smtClean="0">
                <a:solidFill>
                  <a:srgbClr val="FF0000"/>
                </a:solidFill>
              </a:rPr>
              <a:t>assemblage d’au moins 2 atomes</a:t>
            </a:r>
          </a:p>
          <a:p>
            <a:r>
              <a:rPr lang="fr-FR" sz="2800" dirty="0" smtClean="0">
                <a:solidFill>
                  <a:srgbClr val="FF0000"/>
                </a:solidFill>
              </a:rPr>
              <a:t>Un ion </a:t>
            </a:r>
            <a:r>
              <a:rPr lang="fr-FR" sz="2800" dirty="0" smtClean="0"/>
              <a:t>est une </a:t>
            </a:r>
            <a:r>
              <a:rPr lang="fr-FR" sz="2800" dirty="0" smtClean="0">
                <a:solidFill>
                  <a:srgbClr val="FF0000"/>
                </a:solidFill>
              </a:rPr>
              <a:t>entité</a:t>
            </a:r>
            <a:r>
              <a:rPr lang="fr-FR" sz="2800" dirty="0" smtClean="0"/>
              <a:t> soit </a:t>
            </a:r>
            <a:r>
              <a:rPr lang="fr-FR" sz="2800" dirty="0" smtClean="0">
                <a:solidFill>
                  <a:srgbClr val="FF0000"/>
                </a:solidFill>
              </a:rPr>
              <a:t>chargée</a:t>
            </a:r>
            <a:r>
              <a:rPr lang="fr-FR" sz="2800" dirty="0" smtClean="0"/>
              <a:t> positivement (cation) soit chargée négativement (anion)</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600201"/>
            <a:ext cx="8229600" cy="1757361"/>
          </a:xfrm>
        </p:spPr>
        <p:txBody>
          <a:bodyPr>
            <a:normAutofit/>
          </a:bodyPr>
          <a:lstStyle/>
          <a:p>
            <a:r>
              <a:rPr lang="fr-FR" sz="2400" dirty="0" smtClean="0"/>
              <a:t>Un composé ionique est un assemblage ordonné d’ions positifs et d’ions négatifs</a:t>
            </a:r>
          </a:p>
          <a:p>
            <a:r>
              <a:rPr lang="fr-FR" sz="2400" dirty="0" smtClean="0"/>
              <a:t>Les charges positives et négatives se compensent</a:t>
            </a:r>
          </a:p>
          <a:p>
            <a:pPr>
              <a:buNone/>
            </a:pPr>
            <a:r>
              <a:rPr lang="fr-FR" sz="2400" dirty="0" smtClean="0"/>
              <a:t>Exemple le sel: </a:t>
            </a:r>
            <a:r>
              <a:rPr lang="fr-FR" sz="2400" dirty="0" err="1" smtClean="0"/>
              <a:t>NaCl</a:t>
            </a:r>
            <a:endParaRPr lang="fr-FR" sz="2400" dirty="0"/>
          </a:p>
        </p:txBody>
      </p:sp>
      <p:sp>
        <p:nvSpPr>
          <p:cNvPr id="11" name="Titre 1"/>
          <p:cNvSpPr txBox="1">
            <a:spLocks/>
          </p:cNvSpPr>
          <p:nvPr/>
        </p:nvSpPr>
        <p:spPr>
          <a:xfrm>
            <a:off x="500034" y="642918"/>
            <a:ext cx="7772400" cy="8572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solidFill>
                  <a:srgbClr val="00B050"/>
                </a:solidFill>
                <a:latin typeface="+mj-lt"/>
                <a:ea typeface="+mj-ea"/>
                <a:cs typeface="+mj-cs"/>
              </a:rPr>
              <a:t>2</a:t>
            </a:r>
            <a:r>
              <a:rPr kumimoji="0" lang="fr-FR" sz="3200" b="1" i="0" u="none" strike="noStrike" kern="1200" cap="none" spc="0" normalizeH="0" baseline="0" noProof="0" dirty="0" smtClean="0">
                <a:ln>
                  <a:noFill/>
                </a:ln>
                <a:solidFill>
                  <a:srgbClr val="00B050"/>
                </a:solidFill>
                <a:effectLst/>
                <a:uLnTx/>
                <a:uFillTx/>
                <a:latin typeface="+mj-lt"/>
                <a:ea typeface="+mj-ea"/>
                <a:cs typeface="+mj-cs"/>
              </a:rPr>
              <a:t>)</a:t>
            </a:r>
            <a:r>
              <a:rPr kumimoji="0" lang="fr-FR" sz="3200" b="1" i="0" u="none" strike="noStrike" kern="1200" cap="none" spc="0" normalizeH="0" noProof="0" dirty="0" smtClean="0">
                <a:ln>
                  <a:noFill/>
                </a:ln>
                <a:solidFill>
                  <a:srgbClr val="00B050"/>
                </a:solidFill>
                <a:effectLst/>
                <a:uLnTx/>
                <a:uFillTx/>
                <a:latin typeface="+mj-lt"/>
                <a:ea typeface="+mj-ea"/>
                <a:cs typeface="+mj-cs"/>
              </a:rPr>
              <a:t> Les composés ioniques</a:t>
            </a:r>
            <a:endParaRPr kumimoji="0" lang="fr-FR" sz="3200" b="1" i="0" u="none" strike="noStrike" kern="1200" cap="none" spc="0" normalizeH="0" baseline="0" noProof="0" dirty="0" smtClean="0">
              <a:ln>
                <a:noFill/>
              </a:ln>
              <a:solidFill>
                <a:srgbClr val="00B050"/>
              </a:solidFill>
              <a:effectLst/>
              <a:uLnTx/>
              <a:uFillTx/>
              <a:latin typeface="+mj-lt"/>
              <a:ea typeface="+mj-ea"/>
              <a:cs typeface="+mj-cs"/>
            </a:endParaRPr>
          </a:p>
        </p:txBody>
      </p:sp>
      <p:pic>
        <p:nvPicPr>
          <p:cNvPr id="3074" name="Picture 2"/>
          <p:cNvPicPr>
            <a:picLocks noChangeAspect="1" noChangeArrowheads="1"/>
          </p:cNvPicPr>
          <p:nvPr/>
        </p:nvPicPr>
        <p:blipFill>
          <a:blip r:embed="rId2"/>
          <a:srcRect l="17912" t="39747" r="66508" b="41123"/>
          <a:stretch>
            <a:fillRect/>
          </a:stretch>
        </p:blipFill>
        <p:spPr bwMode="auto">
          <a:xfrm>
            <a:off x="4857752" y="3643314"/>
            <a:ext cx="3071834" cy="235745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56771" t="9166" r="8854" b="49167"/>
          <a:stretch>
            <a:fillRect/>
          </a:stretch>
        </p:blipFill>
        <p:spPr bwMode="auto">
          <a:xfrm>
            <a:off x="642910" y="3929066"/>
            <a:ext cx="2546050"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285720" y="0"/>
            <a:ext cx="7772400"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II/ L’atome et son noyau</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9" name="Titre 1"/>
          <p:cNvSpPr txBox="1">
            <a:spLocks/>
          </p:cNvSpPr>
          <p:nvPr/>
        </p:nvSpPr>
        <p:spPr>
          <a:xfrm>
            <a:off x="714348" y="928670"/>
            <a:ext cx="3571900" cy="8572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00B050"/>
                </a:solidFill>
                <a:effectLst/>
                <a:uLnTx/>
                <a:uFillTx/>
                <a:latin typeface="+mj-lt"/>
                <a:ea typeface="+mj-ea"/>
                <a:cs typeface="+mj-cs"/>
              </a:rPr>
              <a:t>1)</a:t>
            </a:r>
            <a:r>
              <a:rPr kumimoji="0" lang="fr-FR" sz="2400" b="1" i="0" u="none" strike="noStrike" kern="1200" cap="none" spc="0" normalizeH="0" noProof="0" dirty="0" smtClean="0">
                <a:ln>
                  <a:noFill/>
                </a:ln>
                <a:solidFill>
                  <a:srgbClr val="00B050"/>
                </a:solidFill>
                <a:effectLst/>
                <a:uLnTx/>
                <a:uFillTx/>
                <a:latin typeface="+mj-lt"/>
                <a:ea typeface="+mj-ea"/>
                <a:cs typeface="+mj-cs"/>
              </a:rPr>
              <a:t> Composition de l’atome</a:t>
            </a:r>
            <a:endParaRPr kumimoji="0" lang="fr-FR" sz="24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10" name="Espace réservé du contenu 8"/>
          <p:cNvSpPr>
            <a:spLocks noGrp="1"/>
          </p:cNvSpPr>
          <p:nvPr>
            <p:ph idx="1"/>
          </p:nvPr>
        </p:nvSpPr>
        <p:spPr>
          <a:xfrm>
            <a:off x="428596" y="1571612"/>
            <a:ext cx="8229600" cy="1757361"/>
          </a:xfrm>
        </p:spPr>
        <p:txBody>
          <a:bodyPr>
            <a:normAutofit/>
          </a:bodyPr>
          <a:lstStyle/>
          <a:p>
            <a:r>
              <a:rPr lang="fr-FR" sz="2000" dirty="0" smtClean="0"/>
              <a:t>L’atome est composé :</a:t>
            </a:r>
          </a:p>
          <a:p>
            <a:pPr>
              <a:buFontTx/>
              <a:buChar char="-"/>
            </a:pPr>
            <a:r>
              <a:rPr lang="fr-FR" sz="2000" dirty="0" smtClean="0"/>
              <a:t>d’un noyau avec des nucléons (protons chargés positivement et des neutrons sans charge)</a:t>
            </a:r>
          </a:p>
          <a:p>
            <a:pPr>
              <a:buFontTx/>
              <a:buChar char="-"/>
            </a:pPr>
            <a:r>
              <a:rPr lang="fr-FR" sz="2000" dirty="0" smtClean="0"/>
              <a:t>D’un cortège d’électrons</a:t>
            </a:r>
            <a:endParaRPr lang="fr-FR" sz="2000" dirty="0"/>
          </a:p>
        </p:txBody>
      </p:sp>
      <p:pic>
        <p:nvPicPr>
          <p:cNvPr id="4098" name="Picture 2"/>
          <p:cNvPicPr>
            <a:picLocks noChangeAspect="1" noChangeArrowheads="1"/>
          </p:cNvPicPr>
          <p:nvPr/>
        </p:nvPicPr>
        <p:blipFill>
          <a:blip r:embed="rId2"/>
          <a:srcRect l="55729" t="15833" r="6250" b="48333"/>
          <a:stretch>
            <a:fillRect/>
          </a:stretch>
        </p:blipFill>
        <p:spPr bwMode="auto">
          <a:xfrm>
            <a:off x="1285852" y="3071810"/>
            <a:ext cx="6072230" cy="35767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71472" y="428604"/>
            <a:ext cx="6929486" cy="8572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2400" b="1" dirty="0" smtClean="0">
                <a:solidFill>
                  <a:srgbClr val="00B050"/>
                </a:solidFill>
                <a:latin typeface="+mj-lt"/>
                <a:ea typeface="+mj-ea"/>
                <a:cs typeface="+mj-cs"/>
              </a:rPr>
              <a:t>2</a:t>
            </a:r>
            <a:r>
              <a:rPr kumimoji="0" lang="fr-FR" sz="2400" b="1" i="0" u="none" strike="noStrike" kern="1200" cap="none" spc="0" normalizeH="0" baseline="0" noProof="0" dirty="0" smtClean="0">
                <a:ln>
                  <a:noFill/>
                </a:ln>
                <a:solidFill>
                  <a:srgbClr val="00B050"/>
                </a:solidFill>
                <a:effectLst/>
                <a:uLnTx/>
                <a:uFillTx/>
                <a:latin typeface="+mj-lt"/>
                <a:ea typeface="+mj-ea"/>
                <a:cs typeface="+mj-cs"/>
              </a:rPr>
              <a:t>)</a:t>
            </a:r>
            <a:r>
              <a:rPr kumimoji="0" lang="fr-FR" sz="2400" b="1" i="0" u="none" strike="noStrike" kern="1200" cap="none" spc="0" normalizeH="0" noProof="0" dirty="0" smtClean="0">
                <a:ln>
                  <a:noFill/>
                </a:ln>
                <a:solidFill>
                  <a:srgbClr val="00B050"/>
                </a:solidFill>
                <a:effectLst/>
                <a:uLnTx/>
                <a:uFillTx/>
                <a:latin typeface="+mj-lt"/>
                <a:ea typeface="+mj-ea"/>
                <a:cs typeface="+mj-cs"/>
              </a:rPr>
              <a:t> Masse et charge des composants de l’atome</a:t>
            </a:r>
            <a:endParaRPr kumimoji="0" lang="fr-FR" sz="2400" b="1" i="0" u="none" strike="noStrike" kern="1200" cap="none" spc="0" normalizeH="0" baseline="0" noProof="0" dirty="0" smtClean="0">
              <a:ln>
                <a:noFill/>
              </a:ln>
              <a:solidFill>
                <a:srgbClr val="00B050"/>
              </a:solidFill>
              <a:effectLst/>
              <a:uLnTx/>
              <a:uFillTx/>
              <a:latin typeface="+mj-lt"/>
              <a:ea typeface="+mj-ea"/>
              <a:cs typeface="+mj-cs"/>
            </a:endParaRPr>
          </a:p>
        </p:txBody>
      </p:sp>
      <p:pic>
        <p:nvPicPr>
          <p:cNvPr id="2" name="Picture 2"/>
          <p:cNvPicPr>
            <a:picLocks noChangeAspect="1" noChangeArrowheads="1"/>
          </p:cNvPicPr>
          <p:nvPr/>
        </p:nvPicPr>
        <p:blipFill>
          <a:blip r:embed="rId2"/>
          <a:srcRect l="48958" t="51667" r="17708" b="26666"/>
          <a:stretch>
            <a:fillRect/>
          </a:stretch>
        </p:blipFill>
        <p:spPr bwMode="auto">
          <a:xfrm>
            <a:off x="857223" y="1285860"/>
            <a:ext cx="6682201"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71472" y="428604"/>
            <a:ext cx="6929486" cy="8572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00B050"/>
                </a:solidFill>
                <a:effectLst/>
                <a:uLnTx/>
                <a:uFillTx/>
                <a:latin typeface="+mj-lt"/>
                <a:ea typeface="+mj-ea"/>
                <a:cs typeface="+mj-cs"/>
              </a:rPr>
              <a:t>3)</a:t>
            </a:r>
            <a:r>
              <a:rPr kumimoji="0" lang="fr-FR" sz="2400" b="1" i="0" u="none" strike="noStrike" kern="1200" cap="none" spc="0" normalizeH="0" noProof="0" dirty="0" smtClean="0">
                <a:ln>
                  <a:noFill/>
                </a:ln>
                <a:solidFill>
                  <a:srgbClr val="00B050"/>
                </a:solidFill>
                <a:effectLst/>
                <a:uLnTx/>
                <a:uFillTx/>
                <a:latin typeface="+mj-lt"/>
                <a:ea typeface="+mj-ea"/>
                <a:cs typeface="+mj-cs"/>
              </a:rPr>
              <a:t> Ecriture conventionnelle du noyau</a:t>
            </a:r>
            <a:endParaRPr kumimoji="0" lang="fr-FR" sz="24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5" name="Espace réservé du contenu 8"/>
          <p:cNvSpPr>
            <a:spLocks noGrp="1"/>
          </p:cNvSpPr>
          <p:nvPr>
            <p:ph idx="1"/>
          </p:nvPr>
        </p:nvSpPr>
        <p:spPr>
          <a:xfrm>
            <a:off x="571472" y="1214422"/>
            <a:ext cx="3643338" cy="571504"/>
          </a:xfrm>
        </p:spPr>
        <p:txBody>
          <a:bodyPr>
            <a:normAutofit/>
          </a:bodyPr>
          <a:lstStyle/>
          <a:p>
            <a:r>
              <a:rPr lang="fr-FR" sz="2000" dirty="0" smtClean="0"/>
              <a:t>On représente le noyau par:</a:t>
            </a:r>
            <a:endParaRPr lang="fr-FR" sz="2000" dirty="0"/>
          </a:p>
        </p:txBody>
      </p:sp>
      <p:pic>
        <p:nvPicPr>
          <p:cNvPr id="6146" name="Picture 2"/>
          <p:cNvPicPr>
            <a:picLocks noChangeAspect="1" noChangeArrowheads="1"/>
          </p:cNvPicPr>
          <p:nvPr/>
        </p:nvPicPr>
        <p:blipFill>
          <a:blip r:embed="rId2"/>
          <a:srcRect l="67708" t="14166" r="9375" b="66667"/>
          <a:stretch>
            <a:fillRect/>
          </a:stretch>
        </p:blipFill>
        <p:spPr bwMode="auto">
          <a:xfrm>
            <a:off x="714348" y="1857364"/>
            <a:ext cx="4373248" cy="228601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l="27604" t="40000" r="49479" b="31666"/>
          <a:stretch>
            <a:fillRect/>
          </a:stretch>
        </p:blipFill>
        <p:spPr bwMode="auto">
          <a:xfrm>
            <a:off x="5500694" y="1857364"/>
            <a:ext cx="3143272" cy="242889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71472" y="428604"/>
            <a:ext cx="6929486" cy="8572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2400" b="1" dirty="0" smtClean="0">
                <a:solidFill>
                  <a:srgbClr val="00B050"/>
                </a:solidFill>
                <a:latin typeface="+mj-lt"/>
                <a:ea typeface="+mj-ea"/>
                <a:cs typeface="+mj-cs"/>
              </a:rPr>
              <a:t>4</a:t>
            </a:r>
            <a:r>
              <a:rPr kumimoji="0" lang="fr-FR" sz="2400" b="1" i="0" u="none" strike="noStrike" kern="1200" cap="none" spc="0" normalizeH="0" baseline="0" noProof="0" dirty="0" smtClean="0">
                <a:ln>
                  <a:noFill/>
                </a:ln>
                <a:solidFill>
                  <a:srgbClr val="00B050"/>
                </a:solidFill>
                <a:effectLst/>
                <a:uLnTx/>
                <a:uFillTx/>
                <a:latin typeface="+mj-lt"/>
                <a:ea typeface="+mj-ea"/>
                <a:cs typeface="+mj-cs"/>
              </a:rPr>
              <a:t>)</a:t>
            </a:r>
            <a:r>
              <a:rPr kumimoji="0" lang="fr-FR" sz="2400" b="1" i="0" u="none" strike="noStrike" kern="1200" cap="none" spc="0" normalizeH="0" noProof="0" dirty="0" smtClean="0">
                <a:ln>
                  <a:noFill/>
                </a:ln>
                <a:solidFill>
                  <a:srgbClr val="00B050"/>
                </a:solidFill>
                <a:effectLst/>
                <a:uLnTx/>
                <a:uFillTx/>
                <a:latin typeface="+mj-lt"/>
                <a:ea typeface="+mj-ea"/>
                <a:cs typeface="+mj-cs"/>
              </a:rPr>
              <a:t> Dimension, masse et charge d’un atome</a:t>
            </a:r>
            <a:endParaRPr kumimoji="0" lang="fr-FR" sz="24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3" name="Espace réservé du contenu 8"/>
          <p:cNvSpPr txBox="1">
            <a:spLocks/>
          </p:cNvSpPr>
          <p:nvPr/>
        </p:nvSpPr>
        <p:spPr>
          <a:xfrm>
            <a:off x="428596" y="1571612"/>
            <a:ext cx="8229600" cy="2428892"/>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L’atome est électriquement neutre: autant de proton que d’électrons</a:t>
            </a:r>
            <a:endParaRPr lang="fr-FR"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La masse d’un atome = </a:t>
            </a:r>
            <a:r>
              <a:rPr kumimoji="0" lang="fr-FR" sz="2000" b="1" i="0" u="none" strike="noStrike" kern="1200" cap="none" spc="0" normalizeH="0" baseline="0" noProof="0" dirty="0" smtClean="0">
                <a:ln>
                  <a:noFill/>
                </a:ln>
                <a:solidFill>
                  <a:srgbClr val="FF0000"/>
                </a:solidFill>
                <a:effectLst/>
                <a:uLnTx/>
                <a:uFillTx/>
                <a:latin typeface="+mn-lt"/>
                <a:ea typeface="+mn-ea"/>
                <a:cs typeface="+mn-cs"/>
              </a:rPr>
              <a:t>A</a:t>
            </a:r>
            <a:r>
              <a:rPr kumimoji="0" lang="fr-FR" sz="2000" b="1" i="0" u="none" strike="noStrike" kern="1200" cap="none" spc="0" normalizeH="0" noProof="0" dirty="0" smtClean="0">
                <a:ln>
                  <a:noFill/>
                </a:ln>
                <a:solidFill>
                  <a:srgbClr val="FF0000"/>
                </a:solidFill>
                <a:effectLst/>
                <a:uLnTx/>
                <a:uFillTx/>
                <a:latin typeface="+mn-lt"/>
                <a:ea typeface="+mn-ea"/>
                <a:cs typeface="+mn-cs"/>
              </a:rPr>
              <a:t> x le nombre de protons + B x le nombre de neutrons + C x le nombre d’électrons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baseline="0" dirty="0" smtClean="0"/>
              <a:t>La masse de l’électron est négligeable devant</a:t>
            </a:r>
            <a:r>
              <a:rPr lang="fr-FR" sz="2000" dirty="0" smtClean="0"/>
              <a:t> la masse des nucléons</a:t>
            </a:r>
          </a:p>
          <a:p>
            <a:pPr marL="342900" lvl="0" indent="-342900">
              <a:spcBef>
                <a:spcPct val="20000"/>
              </a:spcBef>
              <a:buFont typeface="Arial" pitchFamily="34" charset="0"/>
              <a:buChar char="•"/>
            </a:pPr>
            <a:r>
              <a:rPr kumimoji="0" lang="fr-FR" sz="2000" b="0" i="0" u="none" strike="noStrike" kern="1200" cap="none" spc="0" normalizeH="0" baseline="0" noProof="0" dirty="0" smtClean="0">
                <a:ln>
                  <a:noFill/>
                </a:ln>
                <a:effectLst/>
                <a:uLnTx/>
                <a:uFillTx/>
                <a:latin typeface="+mn-lt"/>
                <a:ea typeface="+mn-ea"/>
                <a:cs typeface="+mn-cs"/>
              </a:rPr>
              <a:t>Ordre de grandeur d’un atome : </a:t>
            </a:r>
            <a:r>
              <a:rPr lang="fr-FR" sz="2000" dirty="0" smtClean="0"/>
              <a:t>10</a:t>
            </a:r>
            <a:r>
              <a:rPr lang="fr-FR" sz="2000" baseline="75000" dirty="0" smtClean="0"/>
              <a:t>-10</a:t>
            </a:r>
            <a:r>
              <a:rPr lang="fr-FR" sz="2000" dirty="0" smtClean="0"/>
              <a:t> m- </a:t>
            </a:r>
          </a:p>
          <a:p>
            <a:pPr marL="342900" lvl="0" indent="-342900">
              <a:spcBef>
                <a:spcPct val="20000"/>
              </a:spcBef>
              <a:buFont typeface="Arial" pitchFamily="34" charset="0"/>
              <a:buChar char="•"/>
            </a:pPr>
            <a:r>
              <a:rPr kumimoji="0" lang="fr-FR" sz="2000" b="0" i="0" u="none" strike="noStrike" kern="1200" cap="none" spc="0" normalizeH="0" baseline="0" noProof="0" dirty="0" smtClean="0">
                <a:ln>
                  <a:noFill/>
                </a:ln>
                <a:effectLst/>
                <a:uLnTx/>
                <a:uFillTx/>
                <a:latin typeface="+mn-lt"/>
                <a:ea typeface="+mn-ea"/>
                <a:cs typeface="+mn-cs"/>
              </a:rPr>
              <a:t>Du noyau d’atome : </a:t>
            </a:r>
            <a:r>
              <a:rPr lang="fr-FR" sz="2000" dirty="0" smtClean="0"/>
              <a:t>10</a:t>
            </a:r>
            <a:r>
              <a:rPr lang="fr-FR" sz="2000" baseline="75000" dirty="0" smtClean="0"/>
              <a:t>-15</a:t>
            </a:r>
            <a:r>
              <a:rPr lang="fr-FR" sz="2000" dirty="0" smtClean="0"/>
              <a:t> m</a:t>
            </a:r>
          </a:p>
          <a:p>
            <a:pPr marL="342900" lvl="0" indent="-342900">
              <a:spcBef>
                <a:spcPct val="20000"/>
              </a:spcBef>
              <a:buFont typeface="Arial" pitchFamily="34" charset="0"/>
              <a:buChar char="•"/>
            </a:pPr>
            <a:r>
              <a:rPr kumimoji="0" lang="fr-FR" sz="2000" b="0" i="0" u="none" strike="noStrike" kern="1200" cap="none" spc="0" normalizeH="0" baseline="0" noProof="0" dirty="0" smtClean="0">
                <a:ln>
                  <a:noFill/>
                </a:ln>
                <a:effectLst/>
                <a:uLnTx/>
                <a:uFillTx/>
                <a:latin typeface="+mn-lt"/>
                <a:ea typeface="+mn-ea"/>
                <a:cs typeface="+mn-cs"/>
              </a:rPr>
              <a:t>Le noyau est 100 000 fois plus petit que l’atome</a:t>
            </a:r>
          </a:p>
          <a:p>
            <a:pPr marL="342900" lvl="0" indent="-342900">
              <a:spcBef>
                <a:spcPct val="20000"/>
              </a:spcBef>
              <a:buFont typeface="Arial" pitchFamily="34" charset="0"/>
              <a:buChar char="•"/>
            </a:pPr>
            <a:r>
              <a:rPr lang="fr-FR" sz="2000" dirty="0" smtClean="0"/>
              <a:t>L’atome est essentiellement constitué de vide</a:t>
            </a:r>
            <a:endParaRPr kumimoji="0" lang="fr-FR" sz="20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5720" y="357166"/>
            <a:ext cx="7772400" cy="1112859"/>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III/ le cortège électronique de 	l’atome</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3" name="Espace réservé du contenu 8"/>
          <p:cNvSpPr txBox="1">
            <a:spLocks/>
          </p:cNvSpPr>
          <p:nvPr/>
        </p:nvSpPr>
        <p:spPr>
          <a:xfrm>
            <a:off x="285720" y="2500306"/>
            <a:ext cx="8358246" cy="785818"/>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Pour les atomes de numéro atomique Z inferieur ou égal à 18 le électrons sont nommés</a:t>
            </a:r>
            <a:r>
              <a:rPr kumimoji="0" lang="fr-FR" sz="2400" b="0" i="0" u="none" strike="noStrike" kern="1200" cap="none" spc="0" normalizeH="0" noProof="0" dirty="0" smtClean="0">
                <a:ln>
                  <a:noFill/>
                </a:ln>
                <a:solidFill>
                  <a:schemeClr val="tx1"/>
                </a:solidFill>
                <a:effectLst/>
                <a:uLnTx/>
                <a:uFillTx/>
                <a:latin typeface="+mn-lt"/>
                <a:ea typeface="+mn-ea"/>
                <a:cs typeface="+mn-cs"/>
              </a:rPr>
              <a:t> </a:t>
            </a:r>
            <a:r>
              <a:rPr kumimoji="0" lang="fr-FR" sz="2400" b="0" i="0" u="none" strike="noStrike" kern="1200" cap="none" spc="0" normalizeH="0" noProof="0" dirty="0" smtClean="0">
                <a:ln>
                  <a:noFill/>
                </a:ln>
                <a:solidFill>
                  <a:srgbClr val="FF0000"/>
                </a:solidFill>
                <a:effectLst/>
                <a:uLnTx/>
                <a:uFillTx/>
                <a:latin typeface="+mn-lt"/>
                <a:ea typeface="+mn-ea"/>
                <a:cs typeface="+mn-cs"/>
              </a:rPr>
              <a:t>ns</a:t>
            </a:r>
            <a:r>
              <a:rPr kumimoji="0" lang="fr-FR" sz="2400" b="0" i="0" u="none" strike="noStrike" kern="1200" cap="none" spc="0" normalizeH="0" noProof="0" dirty="0" smtClean="0">
                <a:ln>
                  <a:noFill/>
                </a:ln>
                <a:solidFill>
                  <a:schemeClr val="tx1"/>
                </a:solidFill>
                <a:effectLst/>
                <a:uLnTx/>
                <a:uFillTx/>
                <a:latin typeface="+mn-lt"/>
                <a:ea typeface="+mn-ea"/>
                <a:cs typeface="+mn-cs"/>
              </a:rPr>
              <a:t> et </a:t>
            </a:r>
            <a:r>
              <a:rPr kumimoji="0" lang="fr-FR" sz="2400" b="0" i="0" u="none" strike="noStrike" kern="1200" cap="none" spc="0" normalizeH="0" noProof="0" dirty="0" err="1" smtClean="0">
                <a:ln>
                  <a:noFill/>
                </a:ln>
                <a:solidFill>
                  <a:srgbClr val="FF0000"/>
                </a:solidFill>
                <a:effectLst/>
                <a:uLnTx/>
                <a:uFillTx/>
                <a:latin typeface="+mn-lt"/>
                <a:ea typeface="+mn-ea"/>
                <a:cs typeface="+mn-cs"/>
              </a:rPr>
              <a:t>np</a:t>
            </a:r>
            <a:r>
              <a:rPr kumimoji="0" lang="fr-FR" sz="2400" b="0" i="0" u="none" strike="noStrike" kern="1200" cap="none" spc="0" normalizeH="0" noProof="0" dirty="0" smtClean="0">
                <a:ln>
                  <a:noFill/>
                </a:ln>
                <a:solidFill>
                  <a:srgbClr val="FF0000"/>
                </a:solidFill>
                <a:effectLst/>
                <a:uLnTx/>
                <a:uFillTx/>
                <a:latin typeface="+mn-lt"/>
                <a:ea typeface="+mn-ea"/>
                <a:cs typeface="+mn-cs"/>
              </a:rPr>
              <a:t> </a:t>
            </a:r>
            <a:r>
              <a:rPr kumimoji="0" lang="fr-FR" sz="2400" b="0" i="0" u="none" strike="noStrike" kern="1200" cap="none" spc="0" normalizeH="0" noProof="0" dirty="0" smtClean="0">
                <a:ln>
                  <a:noFill/>
                </a:ln>
                <a:effectLst/>
                <a:uLnTx/>
                <a:uFillTx/>
                <a:latin typeface="+mn-lt"/>
                <a:ea typeface="+mn-ea"/>
                <a:cs typeface="+mn-cs"/>
              </a:rPr>
              <a:t>avec n= 1, 2 ou 3</a:t>
            </a:r>
            <a:endParaRPr kumimoji="0" lang="fr-FR" sz="2400" b="0" i="0" u="none" strike="noStrike" kern="1200" cap="none" spc="0" normalizeH="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a:ln>
                <a:noFill/>
              </a:ln>
              <a:effectLst/>
              <a:uLnTx/>
              <a:uFillTx/>
              <a:latin typeface="+mn-lt"/>
              <a:ea typeface="+mn-ea"/>
              <a:cs typeface="+mn-cs"/>
            </a:endParaRPr>
          </a:p>
        </p:txBody>
      </p:sp>
      <p:pic>
        <p:nvPicPr>
          <p:cNvPr id="1026" name="Picture 2"/>
          <p:cNvPicPr>
            <a:picLocks noChangeAspect="1" noChangeArrowheads="1"/>
          </p:cNvPicPr>
          <p:nvPr/>
        </p:nvPicPr>
        <p:blipFill>
          <a:blip r:embed="rId2"/>
          <a:srcRect l="53646" t="28333" r="29687" b="46667"/>
          <a:stretch>
            <a:fillRect/>
          </a:stretch>
        </p:blipFill>
        <p:spPr bwMode="auto">
          <a:xfrm>
            <a:off x="928662" y="4000504"/>
            <a:ext cx="2286016" cy="214314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34896" t="21666" r="45312" b="71667"/>
          <a:stretch>
            <a:fillRect/>
          </a:stretch>
        </p:blipFill>
        <p:spPr bwMode="auto">
          <a:xfrm>
            <a:off x="357158" y="3429000"/>
            <a:ext cx="2714644" cy="571504"/>
          </a:xfrm>
          <a:prstGeom prst="rect">
            <a:avLst/>
          </a:prstGeom>
          <a:noFill/>
          <a:ln w="9525">
            <a:noFill/>
            <a:miter lim="800000"/>
            <a:headEnd/>
            <a:tailEnd/>
          </a:ln>
          <a:effectLst/>
        </p:spPr>
      </p:pic>
      <p:sp>
        <p:nvSpPr>
          <p:cNvPr id="6" name="Espace réservé du contenu 8"/>
          <p:cNvSpPr txBox="1">
            <a:spLocks/>
          </p:cNvSpPr>
          <p:nvPr/>
        </p:nvSpPr>
        <p:spPr>
          <a:xfrm>
            <a:off x="3214678" y="3500438"/>
            <a:ext cx="5572164" cy="2428892"/>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Les atomes ne se répartissent pas de manière aléatoire autour de l’atome. Ils se placent sur des couches électroniques. Sur le schéma la première couche et celle la plus proche de l’atome et elle s’appelle 1s. Elle ne peut contenir que 2 électrons. Ensuite si</a:t>
            </a:r>
            <a:r>
              <a:rPr kumimoji="0" lang="fr-FR" sz="2400" b="0" i="0" u="none" strike="noStrike" kern="1200" cap="none" spc="0" normalizeH="0" noProof="0" dirty="0" smtClean="0">
                <a:ln>
                  <a:noFill/>
                </a:ln>
                <a:solidFill>
                  <a:schemeClr val="tx1"/>
                </a:solidFill>
                <a:effectLst/>
                <a:uLnTx/>
                <a:uFillTx/>
                <a:latin typeface="+mn-lt"/>
                <a:ea typeface="+mn-ea"/>
                <a:cs typeface="+mn-cs"/>
              </a:rPr>
              <a:t> l’atome à plus de 2 électrons ils se placent sur la couche suivante (2s) qui peut accueillir 2 électrons maximum. Si l’atome à plus de 4 électrons ils commencent a remplir la couche (2p) qui peut accueillir 6 électrons à la différence des couche 1s et 2s </a:t>
            </a:r>
            <a:endParaRPr kumimoji="0" lang="fr-FR" sz="2400" b="0" i="0" u="none" strike="noStrike" kern="1200" cap="none" spc="0" normalizeH="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a:ln>
                <a:noFill/>
              </a:ln>
              <a:effectLst/>
              <a:uLnTx/>
              <a:uFillTx/>
              <a:latin typeface="+mn-lt"/>
              <a:ea typeface="+mn-ea"/>
              <a:cs typeface="+mn-cs"/>
            </a:endParaRPr>
          </a:p>
        </p:txBody>
      </p:sp>
      <p:sp>
        <p:nvSpPr>
          <p:cNvPr id="7" name="Titre 1"/>
          <p:cNvSpPr txBox="1">
            <a:spLocks/>
          </p:cNvSpPr>
          <p:nvPr/>
        </p:nvSpPr>
        <p:spPr>
          <a:xfrm>
            <a:off x="500034" y="1500174"/>
            <a:ext cx="6929486" cy="8572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00B050"/>
                </a:solidFill>
                <a:effectLst/>
                <a:uLnTx/>
                <a:uFillTx/>
                <a:latin typeface="+mj-lt"/>
                <a:ea typeface="+mj-ea"/>
                <a:cs typeface="+mj-cs"/>
              </a:rPr>
              <a:t>1)</a:t>
            </a:r>
            <a:r>
              <a:rPr kumimoji="0" lang="fr-FR" sz="2400" b="1" i="0" u="none" strike="noStrike" kern="1200" cap="none" spc="0" normalizeH="0" noProof="0" dirty="0" smtClean="0">
                <a:ln>
                  <a:noFill/>
                </a:ln>
                <a:solidFill>
                  <a:srgbClr val="00B050"/>
                </a:solidFill>
                <a:effectLst/>
                <a:uLnTx/>
                <a:uFillTx/>
                <a:latin typeface="+mj-lt"/>
                <a:ea typeface="+mj-ea"/>
                <a:cs typeface="+mj-cs"/>
              </a:rPr>
              <a:t> Les couches électroniques</a:t>
            </a:r>
            <a:endParaRPr kumimoji="0" lang="fr-FR" sz="2400" b="1" i="0" u="none" strike="noStrike" kern="1200" cap="none" spc="0" normalizeH="0" baseline="0" noProof="0" dirty="0" smtClean="0">
              <a:ln>
                <a:noFill/>
              </a:ln>
              <a:solidFill>
                <a:srgbClr val="00B050"/>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596</Words>
  <Application>Microsoft Office PowerPoint</Application>
  <PresentationFormat>Affichage à l'écran (4:3)</PresentationFormat>
  <Paragraphs>68</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Les entités chimiques</vt:lpstr>
      <vt:lpstr>I/ De l’espèce chimique à l’entité      chimique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Modélisation d’une interaction: les forces</dc:title>
  <dc:creator>Saillet</dc:creator>
  <cp:lastModifiedBy>Saillet</cp:lastModifiedBy>
  <cp:revision>48</cp:revision>
  <dcterms:created xsi:type="dcterms:W3CDTF">2020-01-30T16:09:07Z</dcterms:created>
  <dcterms:modified xsi:type="dcterms:W3CDTF">2020-03-17T14:39:37Z</dcterms:modified>
</cp:coreProperties>
</file>